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6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7.xml" ContentType="application/vnd.openxmlformats-officedocument.presentationml.notesSlide+xml"/>
  <Override PartName="/ppt/theme/themeOverride17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18.xml" ContentType="application/vnd.openxmlformats-officedocument.themeOverride+xml"/>
  <Override PartName="/ppt/notesSlides/notesSlide19.xml" ContentType="application/vnd.openxmlformats-officedocument.presentationml.notesSlide+xml"/>
  <Override PartName="/ppt/theme/themeOverride19.xml" ContentType="application/vnd.openxmlformats-officedocument.themeOverride+xml"/>
  <Override PartName="/ppt/notesSlides/notesSlide20.xml" ContentType="application/vnd.openxmlformats-officedocument.presentationml.notesSlide+xml"/>
  <Override PartName="/ppt/theme/themeOverride20.xml" ContentType="application/vnd.openxmlformats-officedocument.themeOverride+xml"/>
  <Override PartName="/ppt/notesSlides/notesSlide21.xml" ContentType="application/vnd.openxmlformats-officedocument.presentationml.notesSlide+xml"/>
  <Override PartName="/ppt/theme/themeOverride21.xml" ContentType="application/vnd.openxmlformats-officedocument.themeOverride+xml"/>
  <Override PartName="/ppt/notesSlides/notesSlide22.xml" ContentType="application/vnd.openxmlformats-officedocument.presentationml.notesSlide+xml"/>
  <Override PartName="/ppt/theme/themeOverride22.xml" ContentType="application/vnd.openxmlformats-officedocument.themeOverride+xml"/>
  <Override PartName="/ppt/notesSlides/notesSlide23.xml" ContentType="application/vnd.openxmlformats-officedocument.presentationml.notesSlide+xml"/>
  <Override PartName="/ppt/theme/themeOverride23.xml" ContentType="application/vnd.openxmlformats-officedocument.themeOverride+xml"/>
  <Override PartName="/ppt/notesSlides/notesSlide24.xml" ContentType="application/vnd.openxmlformats-officedocument.presentationml.notesSlide+xml"/>
  <Override PartName="/ppt/theme/themeOverride24.xml" ContentType="application/vnd.openxmlformats-officedocument.themeOverride+xml"/>
  <Override PartName="/ppt/notesSlides/notesSlide25.xml" ContentType="application/vnd.openxmlformats-officedocument.presentationml.notesSlide+xml"/>
  <Override PartName="/ppt/theme/themeOverride25.xml" ContentType="application/vnd.openxmlformats-officedocument.themeOverride+xml"/>
  <Override PartName="/ppt/notesSlides/notesSlide26.xml" ContentType="application/vnd.openxmlformats-officedocument.presentationml.notesSlide+xml"/>
  <Override PartName="/ppt/theme/themeOverride26.xml" ContentType="application/vnd.openxmlformats-officedocument.themeOverride+xml"/>
  <Override PartName="/ppt/notesSlides/notesSlide27.xml" ContentType="application/vnd.openxmlformats-officedocument.presentationml.notesSlide+xml"/>
  <Override PartName="/ppt/theme/themeOverride27.xml" ContentType="application/vnd.openxmlformats-officedocument.themeOverride+xml"/>
  <Override PartName="/ppt/notesSlides/notesSlide28.xml" ContentType="application/vnd.openxmlformats-officedocument.presentationml.notesSlide+xml"/>
  <Override PartName="/ppt/theme/themeOverride28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32"/>
  </p:notesMasterIdLst>
  <p:sldIdLst>
    <p:sldId id="273" r:id="rId3"/>
    <p:sldId id="267" r:id="rId4"/>
    <p:sldId id="305" r:id="rId5"/>
    <p:sldId id="306" r:id="rId6"/>
    <p:sldId id="307" r:id="rId7"/>
    <p:sldId id="308" r:id="rId8"/>
    <p:sldId id="309" r:id="rId9"/>
    <p:sldId id="310" r:id="rId10"/>
    <p:sldId id="311" r:id="rId11"/>
    <p:sldId id="312" r:id="rId12"/>
    <p:sldId id="313" r:id="rId13"/>
    <p:sldId id="314" r:id="rId14"/>
    <p:sldId id="346" r:id="rId15"/>
    <p:sldId id="347" r:id="rId16"/>
    <p:sldId id="348" r:id="rId17"/>
    <p:sldId id="349" r:id="rId18"/>
    <p:sldId id="350" r:id="rId19"/>
    <p:sldId id="351" r:id="rId20"/>
    <p:sldId id="352" r:id="rId21"/>
    <p:sldId id="353" r:id="rId22"/>
    <p:sldId id="354" r:id="rId23"/>
    <p:sldId id="355" r:id="rId24"/>
    <p:sldId id="356" r:id="rId25"/>
    <p:sldId id="357" r:id="rId26"/>
    <p:sldId id="358" r:id="rId27"/>
    <p:sldId id="359" r:id="rId28"/>
    <p:sldId id="360" r:id="rId29"/>
    <p:sldId id="304" r:id="rId30"/>
    <p:sldId id="26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vindra Nikam01" initials="RN" lastIdx="3" clrIdx="0">
    <p:extLst>
      <p:ext uri="{19B8F6BF-5375-455C-9EA6-DF929625EA0E}">
        <p15:presenceInfo xmlns:p15="http://schemas.microsoft.com/office/powerpoint/2012/main" userId="S::ravindra_nikam01@ad.Infosys.com::85264ce8-b679-47f4-bad4-d77ee74daa5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3266" autoAdjust="0"/>
  </p:normalViewPr>
  <p:slideViewPr>
    <p:cSldViewPr snapToGrid="0">
      <p:cViewPr varScale="1">
        <p:scale>
          <a:sx n="56" d="100"/>
          <a:sy n="56" d="100"/>
        </p:scale>
        <p:origin x="129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A36E58-86D9-4018-BB5E-64CB9FCABA9B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DF91E5-9C05-4B21-9455-65D548F5BE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09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F91E5-9C05-4B21-9455-65D548F5BE7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632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74443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12555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13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16008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29217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87428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35325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67493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71327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7462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DF91E5-9C05-4B21-9455-65D548F5BE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6691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08604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8277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69463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27144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16392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40583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93218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947987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1745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0985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517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3826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7696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5624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3943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Important suggestion,</a:t>
            </a:r>
          </a:p>
          <a:p>
            <a:r>
              <a:rPr lang="en-US" dirty="0"/>
              <a:t>We know these are challenging times. ISP may struggle service continuity, we may face power outage. </a:t>
            </a:r>
          </a:p>
          <a:p>
            <a:r>
              <a:rPr lang="en-US" dirty="0"/>
              <a:t>Stay connected to talk session and with available backup option we reconnect session immediately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DF91E5-9C05-4B21-9455-65D548F5BE7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3098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F9328-F80C-4870-A4F5-E546F8BF9F9A}" type="datetime1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80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F5673-A607-48FF-9BED-2CB6DD123478}" type="datetime1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9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4ECD-78EE-4131-BD1F-904A61046248}" type="datetime1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698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3DC32B0-90D9-47CA-AE14-33A33AD63610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8448938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B67E6-09B9-49F5-8515-266FFB3C81C1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689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6AD0A74-1476-44C0-81C7-BEE3AD2B778A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559863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685DB-808B-42FA-BB91-2454B0F84B48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389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DF794-84B4-4C81-B76B-5C1EEEB8008F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3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C367C-67A0-40B7-9577-A3A744068E66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0529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AA283-4CDC-4A6D-9740-CFDECD548080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3391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85ADEF3-452F-451D-8D26-71220A4182F0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16153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56E81-CB0E-44DF-8E5A-E77D058BCF1E}" type="datetime1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2386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00B6E-8107-40E1-BF20-851AC2AECB33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960443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AE7C5-8E4D-4402-B5F7-081ABD425D19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018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7E0CD-E9B5-4F89-AE2B-6A23A8F1B47E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244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8C8AC-75AB-4A61-8510-D0CA219D41B0}" type="datetime1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45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91EFB-A100-48B9-AE6C-AE2903B79370}" type="datetime1">
              <a:rPr lang="en-US" smtClean="0"/>
              <a:t>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420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095E9-D086-4CAD-921C-0845DEB4C83D}" type="datetime1">
              <a:rPr lang="en-US" smtClean="0"/>
              <a:t>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00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C4C4-EE2D-4941-B234-1EF0FC25420C}" type="datetime1">
              <a:rPr lang="en-US" smtClean="0"/>
              <a:t>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983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3F1E4-AC40-4B1F-893B-321B49B15B3A}" type="datetime1">
              <a:rPr lang="en-US" smtClean="0"/>
              <a:t>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079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B60A5-6397-4A2C-9175-777986E0DC3B}" type="datetime1">
              <a:rPr lang="en-US" smtClean="0"/>
              <a:t>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27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BD5AA-FC7C-4ED1-82FF-AE523DE11165}" type="datetime1">
              <a:rPr lang="en-US" smtClean="0"/>
              <a:t>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85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7B93B-0886-4DB9-9E9C-D2369A06B219}" type="datetime1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4B40F-07D9-4AE2-81D0-49EF3B6E32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160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DDA3D66-F1CE-4C32-9F3B-E85F0968E2ED}" type="datetime1">
              <a:rPr lang="en-US" smtClean="0"/>
              <a:t>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91597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0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8.xml"/><Relationship Id="rId6" Type="http://schemas.openxmlformats.org/officeDocument/2006/relationships/image" Target="../media/image8.png"/><Relationship Id="rId5" Type="http://schemas.openxmlformats.org/officeDocument/2006/relationships/image" Target="../media/image17.gif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2253" y="3960173"/>
            <a:ext cx="5268177" cy="1664420"/>
          </a:xfrm>
        </p:spPr>
        <p:txBody>
          <a:bodyPr>
            <a:noAutofit/>
          </a:bodyPr>
          <a:lstStyle/>
          <a:p>
            <a:pPr algn="l"/>
            <a:r>
              <a:rPr lang="en-US" sz="5600" dirty="0">
                <a:solidFill>
                  <a:srgbClr val="FFFFFF"/>
                </a:solidFill>
              </a:rPr>
              <a:t>AGILE Scrum and </a:t>
            </a:r>
            <a:r>
              <a:rPr lang="en-US" sz="5600" dirty="0" err="1">
                <a:solidFill>
                  <a:srgbClr val="FFFFFF"/>
                </a:solidFill>
              </a:rPr>
              <a:t>SAFe</a:t>
            </a:r>
            <a:endParaRPr lang="en-US" sz="5600" dirty="0">
              <a:solidFill>
                <a:srgbClr val="FFFFFF"/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1868" y="268856"/>
            <a:ext cx="717081" cy="633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10"/>
          <a:stretch/>
        </p:blipFill>
        <p:spPr>
          <a:xfrm>
            <a:off x="208524" y="123524"/>
            <a:ext cx="1194607" cy="81009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1571" y="15766"/>
            <a:ext cx="1680430" cy="118241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289773" y="-10"/>
            <a:ext cx="561243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228600">
                    <a:srgbClr val="00B0F0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t>TECH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Yu Gothic Medium" panose="020B0500000000000000" pitchFamily="34" charset="-128"/>
                <a:cs typeface="+mn-cs"/>
              </a:rPr>
              <a:t> </a:t>
            </a:r>
            <a:r>
              <a:rPr kumimoji="0" lang="en-US" sz="8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glow rad="228600">
                    <a:srgbClr val="00B0F0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t>TALKS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91527" y="5073029"/>
            <a:ext cx="3141407" cy="560438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t>Ravindra Nikam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16102" y="5676351"/>
            <a:ext cx="34399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t>Presenter of the topic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9172"/>
          <a:stretch/>
        </p:blipFill>
        <p:spPr>
          <a:xfrm rot="16200000">
            <a:off x="1282425" y="2383723"/>
            <a:ext cx="2711463" cy="2238949"/>
          </a:xfrm>
          <a:prstGeom prst="rect">
            <a:avLst/>
          </a:prstGeom>
          <a:ln w="3810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7E8F5A-27A4-435A-9D70-084B7CEEA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202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3714935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Scrum Terminology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b="1" dirty="0">
                <a:solidFill>
                  <a:schemeClr val="bg1"/>
                </a:solidFill>
              </a:rPr>
              <a:t>Story points: </a:t>
            </a:r>
            <a:r>
              <a:rPr lang="en-US" altLang="en-US" dirty="0">
                <a:solidFill>
                  <a:schemeClr val="bg1"/>
                </a:solidFill>
              </a:rPr>
              <a:t>Estimated time required for the team to complete a user story.</a:t>
            </a:r>
          </a:p>
          <a:p>
            <a:pPr algn="l"/>
            <a:endParaRPr lang="en-US" altLang="en-US" dirty="0">
              <a:solidFill>
                <a:schemeClr val="bg1"/>
              </a:solidFill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b="1" dirty="0">
                <a:solidFill>
                  <a:schemeClr val="bg1"/>
                </a:solidFill>
              </a:rPr>
              <a:t>Business Priority: </a:t>
            </a:r>
            <a:r>
              <a:rPr lang="en-US" altLang="en-US" dirty="0">
                <a:solidFill>
                  <a:schemeClr val="bg1"/>
                </a:solidFill>
              </a:rPr>
              <a:t>The ranking of the user story based on the Product Owner.</a:t>
            </a:r>
          </a:p>
          <a:p>
            <a:pPr algn="l"/>
            <a:endParaRPr lang="en-US" altLang="en-US" dirty="0">
              <a:solidFill>
                <a:schemeClr val="bg1"/>
              </a:solidFill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b="1" dirty="0">
                <a:solidFill>
                  <a:schemeClr val="bg1"/>
                </a:solidFill>
              </a:rPr>
              <a:t>PBI: </a:t>
            </a:r>
            <a:r>
              <a:rPr lang="en-US" altLang="en-US" dirty="0">
                <a:solidFill>
                  <a:schemeClr val="bg1"/>
                </a:solidFill>
              </a:rPr>
              <a:t>Product Backlog Item</a:t>
            </a:r>
          </a:p>
          <a:p>
            <a:pPr algn="l"/>
            <a:endParaRPr lang="en-US" b="1" dirty="0">
              <a:solidFill>
                <a:schemeClr val="bg1"/>
              </a:solidFill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Product Backlog:</a:t>
            </a:r>
            <a:r>
              <a:rPr lang="en-US" dirty="0">
                <a:solidFill>
                  <a:schemeClr val="bg1"/>
                </a:solidFill>
              </a:rPr>
              <a:t> an ordered list of the work to be done in order to create, maintain and sustain a product. Managed by the Product Owner</a:t>
            </a:r>
          </a:p>
        </p:txBody>
      </p:sp>
    </p:spTree>
    <p:extLst>
      <p:ext uri="{BB962C8B-B14F-4D97-AF65-F5344CB8AC3E}">
        <p14:creationId xmlns:p14="http://schemas.microsoft.com/office/powerpoint/2010/main" val="5282534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3714935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Scrum Terminology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 fontAlgn="base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Scrum Master:</a:t>
            </a:r>
            <a:r>
              <a:rPr lang="en-US" dirty="0">
                <a:solidFill>
                  <a:schemeClr val="bg1"/>
                </a:solidFill>
              </a:rPr>
              <a:t> the role within a Scrum Team accountable for guiding, coaching, teaching and assisting a Scrum Team and its environments in a proper understanding and use of Scrum.</a:t>
            </a:r>
          </a:p>
          <a:p>
            <a:pPr algn="l" fontAlgn="base"/>
            <a:endParaRPr lang="en-US" dirty="0">
              <a:solidFill>
                <a:schemeClr val="bg1"/>
              </a:solidFill>
            </a:endParaRPr>
          </a:p>
          <a:p>
            <a:pPr marL="342900" indent="-342900" algn="l" fontAlgn="base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Scrum Team:</a:t>
            </a:r>
            <a:r>
              <a:rPr lang="en-US" dirty="0">
                <a:solidFill>
                  <a:schemeClr val="bg1"/>
                </a:solidFill>
              </a:rPr>
              <a:t> a self-organizing team consisting of a Product Owner, Development Team and Scrum Master.</a:t>
            </a:r>
          </a:p>
          <a:p>
            <a:pPr algn="l" fontAlgn="base"/>
            <a:endParaRPr lang="en-US" dirty="0">
              <a:solidFill>
                <a:schemeClr val="bg1"/>
              </a:solidFill>
            </a:endParaRPr>
          </a:p>
          <a:p>
            <a:pPr marL="342900" indent="-342900" algn="l" fontAlgn="base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Sprint Backlog:</a:t>
            </a:r>
            <a:r>
              <a:rPr lang="en-US" dirty="0">
                <a:solidFill>
                  <a:schemeClr val="bg1"/>
                </a:solidFill>
              </a:rPr>
              <a:t> an overview of the development work to realize a Sprint’s goal, typically a forecast of functionality and the work needed to deliver that functionality. Managed by the Development Team.</a:t>
            </a:r>
          </a:p>
          <a:p>
            <a:pPr algn="l" fontAlgn="base"/>
            <a:endParaRPr lang="en-US" dirty="0">
              <a:solidFill>
                <a:schemeClr val="bg1"/>
              </a:solidFill>
            </a:endParaRPr>
          </a:p>
          <a:p>
            <a:pPr marL="342900" indent="-342900" algn="l" fontAlgn="base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Sprint Goal:</a:t>
            </a:r>
            <a:r>
              <a:rPr lang="en-US" dirty="0">
                <a:solidFill>
                  <a:schemeClr val="bg1"/>
                </a:solidFill>
              </a:rPr>
              <a:t> a short expression of the purpose of a Sprint, often a business problem that is addressed. Functionality might be adjusted during the Sprint in order to achieve the Sprint Goal.</a:t>
            </a:r>
          </a:p>
        </p:txBody>
      </p:sp>
    </p:spTree>
    <p:extLst>
      <p:ext uri="{BB962C8B-B14F-4D97-AF65-F5344CB8AC3E}">
        <p14:creationId xmlns:p14="http://schemas.microsoft.com/office/powerpoint/2010/main" val="3059128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3714935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Scrum </a:t>
            </a:r>
            <a:r>
              <a:rPr lang="en-US" altLang="en-US" sz="3200" dirty="0"/>
              <a:t>M</a:t>
            </a:r>
            <a:r>
              <a:rPr kumimoji="0" lang="en-US" altLang="en-U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eetings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lvl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E8DB63A-9102-4E1C-B268-197906E3587A}"/>
              </a:ext>
            </a:extLst>
          </p:cNvPr>
          <p:cNvGrpSpPr/>
          <p:nvPr/>
        </p:nvGrpSpPr>
        <p:grpSpPr>
          <a:xfrm>
            <a:off x="2920682" y="2477722"/>
            <a:ext cx="2438400" cy="1273663"/>
            <a:chOff x="2057400" y="3581400"/>
            <a:chExt cx="2438400" cy="127366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31F88A-E5EE-415F-BA23-4C1587A7A9F0}"/>
                </a:ext>
              </a:extLst>
            </p:cNvPr>
            <p:cNvSpPr/>
            <p:nvPr/>
          </p:nvSpPr>
          <p:spPr>
            <a:xfrm>
              <a:off x="2057400" y="3581400"/>
              <a:ext cx="2438400" cy="127366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8">
              <a:extLst>
                <a:ext uri="{FF2B5EF4-FFF2-40B4-BE49-F238E27FC236}">
                  <a16:creationId xmlns:a16="http://schemas.microsoft.com/office/drawing/2014/main" id="{104B95E2-2878-4AB4-BF5D-82512997B063}"/>
                </a:ext>
              </a:extLst>
            </p:cNvPr>
            <p:cNvSpPr/>
            <p:nvPr/>
          </p:nvSpPr>
          <p:spPr>
            <a:xfrm>
              <a:off x="2209800" y="3751385"/>
              <a:ext cx="213360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Backlog Refinement Meeting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9FD83C0-CD03-4A39-BE30-C46DE6C5D9C4}"/>
              </a:ext>
            </a:extLst>
          </p:cNvPr>
          <p:cNvGrpSpPr/>
          <p:nvPr/>
        </p:nvGrpSpPr>
        <p:grpSpPr>
          <a:xfrm>
            <a:off x="7142454" y="1066800"/>
            <a:ext cx="2157536" cy="5353050"/>
            <a:chOff x="5849815" y="1143000"/>
            <a:chExt cx="2157536" cy="5353050"/>
          </a:xfrm>
        </p:grpSpPr>
        <p:sp>
          <p:nvSpPr>
            <p:cNvPr id="12" name="Rounded Rectangle 2">
              <a:extLst>
                <a:ext uri="{FF2B5EF4-FFF2-40B4-BE49-F238E27FC236}">
                  <a16:creationId xmlns:a16="http://schemas.microsoft.com/office/drawing/2014/main" id="{EB49C8A1-7B28-422A-804D-EFEFF74A7947}"/>
                </a:ext>
              </a:extLst>
            </p:cNvPr>
            <p:cNvSpPr/>
            <p:nvPr/>
          </p:nvSpPr>
          <p:spPr>
            <a:xfrm>
              <a:off x="5873751" y="1143000"/>
              <a:ext cx="213360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Sprint Planning Meeting</a:t>
              </a:r>
            </a:p>
          </p:txBody>
        </p:sp>
        <p:sp>
          <p:nvSpPr>
            <p:cNvPr id="13" name="Rounded Rectangle 6">
              <a:extLst>
                <a:ext uri="{FF2B5EF4-FFF2-40B4-BE49-F238E27FC236}">
                  <a16:creationId xmlns:a16="http://schemas.microsoft.com/office/drawing/2014/main" id="{A1002B88-6EE9-47E8-AC27-D1FC9EFC52F7}"/>
                </a:ext>
              </a:extLst>
            </p:cNvPr>
            <p:cNvSpPr/>
            <p:nvPr/>
          </p:nvSpPr>
          <p:spPr>
            <a:xfrm>
              <a:off x="5867400" y="2606187"/>
              <a:ext cx="213360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Daily Scrum Meeting</a:t>
              </a:r>
            </a:p>
          </p:txBody>
        </p:sp>
        <p:sp>
          <p:nvSpPr>
            <p:cNvPr id="14" name="Rounded Rectangle 7">
              <a:extLst>
                <a:ext uri="{FF2B5EF4-FFF2-40B4-BE49-F238E27FC236}">
                  <a16:creationId xmlns:a16="http://schemas.microsoft.com/office/drawing/2014/main" id="{E23F5CFE-38B1-4660-91E6-2C53BAE78A18}"/>
                </a:ext>
              </a:extLst>
            </p:cNvPr>
            <p:cNvSpPr/>
            <p:nvPr/>
          </p:nvSpPr>
          <p:spPr>
            <a:xfrm>
              <a:off x="5849815" y="4208585"/>
              <a:ext cx="2133600" cy="9144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Spring Review Meeting</a:t>
              </a:r>
            </a:p>
          </p:txBody>
        </p:sp>
        <p:sp>
          <p:nvSpPr>
            <p:cNvPr id="15" name="Rounded Rectangle 9">
              <a:extLst>
                <a:ext uri="{FF2B5EF4-FFF2-40B4-BE49-F238E27FC236}">
                  <a16:creationId xmlns:a16="http://schemas.microsoft.com/office/drawing/2014/main" id="{84D34C42-A557-4E4B-9427-F252F8777B1A}"/>
                </a:ext>
              </a:extLst>
            </p:cNvPr>
            <p:cNvSpPr/>
            <p:nvPr/>
          </p:nvSpPr>
          <p:spPr>
            <a:xfrm>
              <a:off x="5855677" y="5581650"/>
              <a:ext cx="2133600" cy="9144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Sprint Retrospective Meeting</a:t>
              </a:r>
            </a:p>
          </p:txBody>
        </p:sp>
        <p:cxnSp>
          <p:nvCxnSpPr>
            <p:cNvPr id="16" name="Elbow Connector 4">
              <a:extLst>
                <a:ext uri="{FF2B5EF4-FFF2-40B4-BE49-F238E27FC236}">
                  <a16:creationId xmlns:a16="http://schemas.microsoft.com/office/drawing/2014/main" id="{4D02F091-AEE3-4CEB-A84C-06307E38B100}"/>
                </a:ext>
              </a:extLst>
            </p:cNvPr>
            <p:cNvCxnSpPr>
              <a:stCxn id="12" idx="2"/>
              <a:endCxn id="13" idx="0"/>
            </p:cNvCxnSpPr>
            <p:nvPr/>
          </p:nvCxnSpPr>
          <p:spPr>
            <a:xfrm rot="5400000">
              <a:off x="6662983" y="2328618"/>
              <a:ext cx="548787" cy="6351"/>
            </a:xfrm>
            <a:prstGeom prst="bentConnector3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5044F668-DBF5-4D52-9DC0-E0A5D600A465}"/>
                </a:ext>
              </a:extLst>
            </p:cNvPr>
            <p:cNvCxnSpPr>
              <a:stCxn id="13" idx="2"/>
              <a:endCxn id="14" idx="0"/>
            </p:cNvCxnSpPr>
            <p:nvPr/>
          </p:nvCxnSpPr>
          <p:spPr>
            <a:xfrm flipH="1">
              <a:off x="6916615" y="3520587"/>
              <a:ext cx="17585" cy="687998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C3529F14-5D27-4A2A-AEE9-AB5DF3699ED3}"/>
                </a:ext>
              </a:extLst>
            </p:cNvPr>
            <p:cNvCxnSpPr>
              <a:stCxn id="14" idx="2"/>
              <a:endCxn id="15" idx="0"/>
            </p:cNvCxnSpPr>
            <p:nvPr/>
          </p:nvCxnSpPr>
          <p:spPr>
            <a:xfrm>
              <a:off x="6916615" y="5122985"/>
              <a:ext cx="5862" cy="458665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7">
              <a:extLst>
                <a:ext uri="{FF2B5EF4-FFF2-40B4-BE49-F238E27FC236}">
                  <a16:creationId xmlns:a16="http://schemas.microsoft.com/office/drawing/2014/main" id="{BBE55579-A5FB-4B26-8B3E-6BF9871BD2A9}"/>
                </a:ext>
              </a:extLst>
            </p:cNvPr>
            <p:cNvCxnSpPr>
              <a:stCxn id="13" idx="2"/>
              <a:endCxn id="13" idx="0"/>
            </p:cNvCxnSpPr>
            <p:nvPr/>
          </p:nvCxnSpPr>
          <p:spPr>
            <a:xfrm rot="5400000" flipH="1">
              <a:off x="6477000" y="3063387"/>
              <a:ext cx="914400" cy="12700"/>
            </a:xfrm>
            <a:prstGeom prst="bentConnector5">
              <a:avLst>
                <a:gd name="adj1" fmla="val -25000"/>
                <a:gd name="adj2" fmla="val 10200000"/>
                <a:gd name="adj3" fmla="val 125000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F255E947-4B17-4B6D-B69A-117E81BE44EE}"/>
                </a:ext>
              </a:extLst>
            </p:cNvPr>
            <p:cNvCxnSpPr>
              <a:stCxn id="15" idx="2"/>
              <a:endCxn id="12" idx="0"/>
            </p:cNvCxnSpPr>
            <p:nvPr/>
          </p:nvCxnSpPr>
          <p:spPr>
            <a:xfrm rot="5400000" flipH="1" flipV="1">
              <a:off x="4254989" y="3810488"/>
              <a:ext cx="5353050" cy="18074"/>
            </a:xfrm>
            <a:prstGeom prst="bentConnector5">
              <a:avLst>
                <a:gd name="adj1" fmla="val -4270"/>
                <a:gd name="adj2" fmla="val 7267202"/>
                <a:gd name="adj3" fmla="val 104270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634864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73" y="275756"/>
            <a:ext cx="5319793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2651359" y="460776"/>
            <a:ext cx="8424957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Scrum Meetings – Product Backlog Refinement Meeting: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5807CA-EB13-4F83-89DB-C84BC76124B5}"/>
              </a:ext>
            </a:extLst>
          </p:cNvPr>
          <p:cNvSpPr/>
          <p:nvPr/>
        </p:nvSpPr>
        <p:spPr>
          <a:xfrm>
            <a:off x="270294" y="1840569"/>
            <a:ext cx="11651412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This meeting is used to create and prioritize the Product Backlog Item.  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The Product Backlog Item represents User Stories a team needs to complete.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User Stories are thin, vertical slices of product functionalities. 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These stories are groomed and prioritized throughout the project because with incremental development there is constant feedback &amp; testing. 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The PBI continues to evolve and change as more information is gathered.</a:t>
            </a:r>
          </a:p>
          <a:p>
            <a:pPr algn="just" fontAlgn="ctr"/>
            <a:endParaRPr lang="en-US" sz="2400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The Product Owner is responsible for creating and maintaining the Product Backlog Item. 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The goal of Product Backlog Grooming is to review all the PBI and rank them so that they can be consumed by the sprint teams. </a:t>
            </a:r>
          </a:p>
          <a:p>
            <a:pPr marL="800100" lvl="1" indent="-342900" algn="just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A form as shown below is used to record Product Backlog Grooming.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0696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6751434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sz="3200" dirty="0"/>
              <a:t>Project Backlog Grooming Form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628EA146-AE36-4C83-B365-45EADCC97D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383" y="1571446"/>
            <a:ext cx="8229600" cy="4424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024793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6523940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7872868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Scrum Meetings - Sprint Planning Meeting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340CA2A2-65F3-417B-94B9-F9D2AEE9BFE3}"/>
              </a:ext>
            </a:extLst>
          </p:cNvPr>
          <p:cNvSpPr txBox="1">
            <a:spLocks noChangeArrowheads="1"/>
          </p:cNvSpPr>
          <p:nvPr/>
        </p:nvSpPr>
        <p:spPr>
          <a:xfrm>
            <a:off x="618767" y="1371600"/>
            <a:ext cx="11302939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 font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goal of the Sprint Planning Meeting is to agree on the sprint goals and negotiate which items from the PBI should be committed to the Sprint Backlog.</a:t>
            </a:r>
          </a:p>
          <a:p>
            <a:pPr algn="just" fontAlgn="ctr"/>
            <a:endParaRPr lang="en-US" altLang="en-US" dirty="0">
              <a:solidFill>
                <a:schemeClr val="bg1"/>
              </a:solidFill>
            </a:endParaRPr>
          </a:p>
          <a:p>
            <a:pPr marL="342900" indent="-342900" algn="just" font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In addition the Sprint Team should also come up with an initial list of tasks to complete the committed PBIs.</a:t>
            </a:r>
            <a:endParaRPr lang="en-US" altLang="en-US" dirty="0">
              <a:solidFill>
                <a:schemeClr val="bg1"/>
              </a:solidFill>
            </a:endParaRPr>
          </a:p>
          <a:p>
            <a:pPr algn="just" fontAlgn="ctr"/>
            <a:endParaRPr lang="en-US" dirty="0">
              <a:solidFill>
                <a:schemeClr val="bg1"/>
              </a:solidFill>
            </a:endParaRPr>
          </a:p>
          <a:p>
            <a:pPr marL="342900" indent="-342900" algn="just" font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Sprint Backlog represents User Stories a team needs to complete in a Sprint. </a:t>
            </a:r>
          </a:p>
          <a:p>
            <a:pPr algn="just" fontAlgn="ctr"/>
            <a:endParaRPr lang="en-US" dirty="0">
              <a:solidFill>
                <a:schemeClr val="bg1"/>
              </a:solidFill>
            </a:endParaRPr>
          </a:p>
          <a:p>
            <a:pPr marL="342900" indent="-342900" algn="just" fontAlgn="ctr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Sprint plan is usually two weeks long and is planned out in a 4 hour time boxed Sprint Planning Meeting.</a:t>
            </a:r>
          </a:p>
        </p:txBody>
      </p:sp>
    </p:spTree>
    <p:extLst>
      <p:ext uri="{BB962C8B-B14F-4D97-AF65-F5344CB8AC3E}">
        <p14:creationId xmlns:p14="http://schemas.microsoft.com/office/powerpoint/2010/main" val="31554794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622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289714" y="460776"/>
            <a:ext cx="7545064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Scrum Meetings - Daily Scrum Meeting or Stand up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BFB45DE6-9E2D-46FA-8DC2-5A64DBCFE327}"/>
              </a:ext>
            </a:extLst>
          </p:cNvPr>
          <p:cNvSpPr txBox="1">
            <a:spLocks noChangeArrowheads="1"/>
          </p:cNvSpPr>
          <p:nvPr/>
        </p:nvSpPr>
        <p:spPr>
          <a:xfrm>
            <a:off x="983411" y="1371600"/>
            <a:ext cx="9532189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 fontAlgn="ctr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</a:rPr>
              <a:t>This meeting is facilitated by the scrum master</a:t>
            </a:r>
          </a:p>
          <a:p>
            <a:pPr algn="just" fontAlgn="ctr"/>
            <a:endParaRPr lang="en-US" sz="2200" dirty="0">
              <a:solidFill>
                <a:schemeClr val="bg1"/>
              </a:solidFill>
            </a:endParaRPr>
          </a:p>
          <a:p>
            <a:pPr marL="342900" indent="-342900" algn="just" fontAlgn="ctr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</a:rPr>
              <a:t>Time boxed usually to 15 minutes</a:t>
            </a:r>
          </a:p>
          <a:p>
            <a:pPr algn="just" fontAlgn="ctr"/>
            <a:endParaRPr lang="en-US" sz="2200" dirty="0">
              <a:solidFill>
                <a:schemeClr val="bg1"/>
              </a:solidFill>
            </a:endParaRPr>
          </a:p>
          <a:p>
            <a:pPr marL="342900" indent="-342900" algn="just" fontAlgn="ctr"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</a:rPr>
              <a:t>Used to answer the following three questions:</a:t>
            </a:r>
          </a:p>
          <a:p>
            <a:pPr algn="just" fontAlgn="ctr"/>
            <a:endParaRPr lang="en-US" sz="2200" dirty="0">
              <a:solidFill>
                <a:schemeClr val="bg1"/>
              </a:solidFill>
            </a:endParaRPr>
          </a:p>
          <a:p>
            <a:pPr marL="800100" lvl="1" indent="-342900" algn="just" fontAlgn="ctr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</a:rPr>
              <a:t>What did you do yesterday</a:t>
            </a:r>
          </a:p>
          <a:p>
            <a:pPr marL="800100" lvl="1" indent="-342900" algn="just" fontAlgn="ctr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</a:rPr>
              <a:t>What will you do today</a:t>
            </a:r>
          </a:p>
          <a:p>
            <a:pPr marL="800100" lvl="1" indent="-342900" algn="just" fontAlgn="ctr"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1"/>
                </a:solidFill>
              </a:rPr>
              <a:t>What are your impediments</a:t>
            </a:r>
          </a:p>
          <a:p>
            <a:pPr algn="just" fontAlgn="ctr"/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390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6751434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Scrum Meetings - Daily Scrum Meeting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BA542243-60F0-4C09-98E8-713A023864F3}"/>
              </a:ext>
            </a:extLst>
          </p:cNvPr>
          <p:cNvSpPr txBox="1">
            <a:spLocks noChangeArrowheads="1"/>
          </p:cNvSpPr>
          <p:nvPr/>
        </p:nvSpPr>
        <p:spPr>
          <a:xfrm>
            <a:off x="862642" y="1371600"/>
            <a:ext cx="10872158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It is expected that every team member be punctual in attending this meeting. </a:t>
            </a:r>
          </a:p>
          <a:p>
            <a:pPr marL="109728" algn="just"/>
            <a:endParaRPr lang="en-US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product owner however may or may not participate.</a:t>
            </a: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During this sprint items for discussions may arise.</a:t>
            </a: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Such items should be listed in a side bar and be addressed after the scrum meeting.</a:t>
            </a:r>
            <a:endParaRPr lang="en-US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9671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6751434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Scrum Meetings – Sprint Review Meeting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3AA505D-63E1-4FD9-A469-3A119948B427}"/>
              </a:ext>
            </a:extLst>
          </p:cNvPr>
          <p:cNvSpPr txBox="1">
            <a:spLocks noChangeArrowheads="1"/>
          </p:cNvSpPr>
          <p:nvPr/>
        </p:nvSpPr>
        <p:spPr>
          <a:xfrm>
            <a:off x="1091238" y="1447800"/>
            <a:ext cx="10262561" cy="4114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This meeting is open to all stakeholders. </a:t>
            </a: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agenda for this meeting is:</a:t>
            </a:r>
          </a:p>
          <a:p>
            <a:pPr marL="1257300" lvl="2" indent="-342900" algn="just" fontAlgn="ctr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</a:rPr>
              <a:t>Product  Demonstration</a:t>
            </a:r>
          </a:p>
          <a:p>
            <a:pPr marL="1257300" lvl="2" indent="-342900" algn="just" fontAlgn="ctr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</a:rPr>
              <a:t>Status Assignment</a:t>
            </a:r>
          </a:p>
          <a:p>
            <a:pPr marL="1257300" lvl="2" indent="-342900" algn="just" fontAlgn="ctr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</a:rPr>
              <a:t>Velocity Measurement</a:t>
            </a:r>
          </a:p>
          <a:p>
            <a:pPr marL="1257300" lvl="2" indent="-342900" algn="just" fontAlgn="ctr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bg1"/>
                </a:solidFill>
              </a:rPr>
              <a:t>Stakeholder feedback</a:t>
            </a: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product owner declares if a sprint backlog is completed or not. </a:t>
            </a:r>
            <a:endParaRPr lang="en-US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485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6751434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Scrum Meetings – Sprint Review Meeting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474AC90-BFB0-4756-8052-7F7043B9D279}"/>
              </a:ext>
            </a:extLst>
          </p:cNvPr>
          <p:cNvSpPr txBox="1">
            <a:spLocks noChangeArrowheads="1"/>
          </p:cNvSpPr>
          <p:nvPr/>
        </p:nvSpPr>
        <p:spPr>
          <a:xfrm>
            <a:off x="862642" y="1416171"/>
            <a:ext cx="10627743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Product velocity is measured if necessary</a:t>
            </a: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Stakeholder feedback is obtained. </a:t>
            </a: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For every week of Sprint, 1 hour is time boxed for this meeting. </a:t>
            </a: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It is expected that every team member be punctual in attending this meeting. </a:t>
            </a: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It is very important that the product owner be present</a:t>
            </a:r>
            <a:endParaRPr lang="en-US" alt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93181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5" y="460776"/>
            <a:ext cx="6164836" cy="55399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r>
              <a:rPr lang="en-US" sz="3000" dirty="0">
                <a:latin typeface="Bell MT" panose="02020503060305020303" pitchFamily="18" charset="0"/>
              </a:rPr>
              <a:t>AGILE Scrum and </a:t>
            </a:r>
            <a:r>
              <a:rPr lang="en-US" sz="3000" dirty="0" err="1">
                <a:latin typeface="Bell MT" panose="02020503060305020303" pitchFamily="18" charset="0"/>
              </a:rPr>
              <a:t>SAFe</a:t>
            </a:r>
            <a:r>
              <a:rPr lang="en-IN" sz="3000" dirty="0">
                <a:latin typeface="Bell MT" panose="02020503060305020303" pitchFamily="18" charset="0"/>
              </a:rPr>
              <a:t> </a:t>
            </a:r>
            <a:r>
              <a:rPr lang="en-IN" sz="3000" b="1" i="0" u="none" strike="noStrike" baseline="0" dirty="0">
                <a:latin typeface="Bell MT" panose="02020503060305020303" pitchFamily="18" charset="0"/>
              </a:rPr>
              <a:t>OUTLINE</a:t>
            </a:r>
            <a:endParaRPr lang="en-US" sz="3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81B7C4-2FC8-4815-9AF8-3EC09831057B}"/>
              </a:ext>
            </a:extLst>
          </p:cNvPr>
          <p:cNvSpPr/>
          <p:nvPr/>
        </p:nvSpPr>
        <p:spPr>
          <a:xfrm>
            <a:off x="1387584" y="1354304"/>
            <a:ext cx="893618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1. Introduction</a:t>
            </a:r>
          </a:p>
          <a:p>
            <a:r>
              <a:rPr lang="en-US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2. NLP Applications &amp; business benefit</a:t>
            </a:r>
          </a:p>
          <a:p>
            <a:r>
              <a:rPr lang="en-IN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3. NLP Pipeline</a:t>
            </a:r>
          </a:p>
          <a:p>
            <a:pPr lvl="1"/>
            <a:r>
              <a:rPr lang="en-IN" sz="24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•</a:t>
            </a:r>
            <a:r>
              <a:rPr lang="en-IN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Tokenization</a:t>
            </a:r>
          </a:p>
          <a:p>
            <a:pPr lvl="1"/>
            <a:r>
              <a:rPr lang="en-US" sz="24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•</a:t>
            </a:r>
            <a:r>
              <a:rPr lang="en-US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Stop word removal, Stemming and Lemmatization</a:t>
            </a:r>
          </a:p>
          <a:p>
            <a:pPr lvl="1"/>
            <a:r>
              <a:rPr lang="en-US" sz="24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•</a:t>
            </a:r>
            <a:r>
              <a:rPr lang="en-US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Part of speech (POS) tagging</a:t>
            </a:r>
          </a:p>
          <a:p>
            <a:pPr lvl="1"/>
            <a:r>
              <a:rPr lang="en-IN" sz="24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•</a:t>
            </a:r>
            <a:r>
              <a:rPr lang="en-IN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Entity Recognition</a:t>
            </a:r>
          </a:p>
          <a:p>
            <a:pPr lvl="1"/>
            <a:r>
              <a:rPr lang="en-IN" sz="24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•</a:t>
            </a:r>
            <a:r>
              <a:rPr lang="en-IN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Pattern Recognition</a:t>
            </a:r>
          </a:p>
          <a:p>
            <a:r>
              <a:rPr lang="en-IN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4. Challenges in NLP</a:t>
            </a:r>
          </a:p>
          <a:p>
            <a:pPr lvl="1"/>
            <a:r>
              <a:rPr lang="en-IN" sz="24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•</a:t>
            </a:r>
            <a:r>
              <a:rPr lang="en-IN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Lexical, Syntactic, Anaphoric, Pragmatic</a:t>
            </a:r>
          </a:p>
          <a:p>
            <a:r>
              <a:rPr lang="en-US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5. Tools and platforms for NLP</a:t>
            </a:r>
          </a:p>
          <a:p>
            <a:pPr lvl="1"/>
            <a:r>
              <a:rPr lang="en-US" sz="24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</a:rPr>
              <a:t>•</a:t>
            </a:r>
            <a:r>
              <a:rPr lang="en-US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Platforms from Amazon, Google, Microsoft</a:t>
            </a:r>
          </a:p>
          <a:p>
            <a:r>
              <a:rPr lang="en-IN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6. NLP Demo</a:t>
            </a:r>
          </a:p>
          <a:p>
            <a:r>
              <a:rPr lang="en-IN" sz="2400" b="0" i="0" u="none" strike="noStrike" baseline="0" dirty="0">
                <a:solidFill>
                  <a:schemeClr val="bg1"/>
                </a:solidFill>
                <a:latin typeface="Bell MT" panose="02020503060305020303" pitchFamily="18" charset="0"/>
              </a:rPr>
              <a:t>7. References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1319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6751434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sz="3200" dirty="0"/>
              <a:t>Burndown Chart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44E5617D-88C3-4A61-9A27-2D838F50C23B}"/>
              </a:ext>
            </a:extLst>
          </p:cNvPr>
          <p:cNvSpPr txBox="1">
            <a:spLocks/>
          </p:cNvSpPr>
          <p:nvPr/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Shows the velocity of the team’s progress by tracking the number of user stories in the sprint backlog each day</a:t>
            </a:r>
          </a:p>
          <a:p>
            <a:pPr algn="l"/>
            <a:endParaRPr lang="en-US" sz="2800" dirty="0">
              <a:solidFill>
                <a:schemeClr val="bg1"/>
              </a:solidFill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Most useful on 2 to 4 week sprints</a:t>
            </a:r>
          </a:p>
          <a:p>
            <a:pPr algn="l"/>
            <a:endParaRPr lang="en-US" sz="2800" dirty="0">
              <a:solidFill>
                <a:schemeClr val="bg1"/>
              </a:solidFill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Best for teams that do about the same amount of work each day otherwise progress displayed my be misleading</a:t>
            </a:r>
          </a:p>
        </p:txBody>
      </p:sp>
    </p:spTree>
    <p:extLst>
      <p:ext uri="{BB962C8B-B14F-4D97-AF65-F5344CB8AC3E}">
        <p14:creationId xmlns:p14="http://schemas.microsoft.com/office/powerpoint/2010/main" val="36337200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6751434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sz="3200" dirty="0"/>
              <a:t>The Burndown Chart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5" descr="f27.05_Burndown Pitfalls.png">
            <a:extLst>
              <a:ext uri="{FF2B5EF4-FFF2-40B4-BE49-F238E27FC236}">
                <a16:creationId xmlns:a16="http://schemas.microsoft.com/office/drawing/2014/main" id="{1D9650F1-052A-4AC6-805B-1F2B725BED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0" y="1281024"/>
            <a:ext cx="8178800" cy="5192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44575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6751434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Scrum Meetings – </a:t>
            </a:r>
            <a:r>
              <a:rPr lang="en-US" altLang="en-US" dirty="0"/>
              <a:t>Sprint Retrospective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70DEFE-152A-4F1B-875C-B6695EB5F7E7}"/>
              </a:ext>
            </a:extLst>
          </p:cNvPr>
          <p:cNvSpPr/>
          <p:nvPr/>
        </p:nvSpPr>
        <p:spPr>
          <a:xfrm>
            <a:off x="618767" y="1601025"/>
            <a:ext cx="1073503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This meeting is open to all stakeholders. </a:t>
            </a:r>
          </a:p>
          <a:p>
            <a:pPr algn="just"/>
            <a:endParaRPr lang="en-US" sz="2800" dirty="0">
              <a:solidFill>
                <a:schemeClr val="bg1"/>
              </a:solidFill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The purpose of this meeting is to assess the quality of the most recently completed Sprint by ensuring that the SCRUM meetings are being productive. </a:t>
            </a:r>
          </a:p>
          <a:p>
            <a:pPr marL="109728" indent="0" algn="just">
              <a:buNone/>
            </a:pPr>
            <a:endParaRPr lang="en-US" sz="2800" dirty="0">
              <a:solidFill>
                <a:schemeClr val="bg1"/>
              </a:solidFill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It is expected that every team member be punctual in attending this meeting. </a:t>
            </a:r>
          </a:p>
          <a:p>
            <a:pPr algn="just"/>
            <a:endParaRPr lang="en-US" sz="2800" dirty="0">
              <a:solidFill>
                <a:schemeClr val="bg1"/>
              </a:solidFill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bg1"/>
                </a:solidFill>
              </a:rPr>
              <a:t>It is very important that the product owner be present.</a:t>
            </a:r>
          </a:p>
        </p:txBody>
      </p:sp>
    </p:spTree>
    <p:extLst>
      <p:ext uri="{BB962C8B-B14F-4D97-AF65-F5344CB8AC3E}">
        <p14:creationId xmlns:p14="http://schemas.microsoft.com/office/powerpoint/2010/main" val="41925760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462968" y="2637853"/>
            <a:ext cx="6372801" cy="70451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 rot="16200000">
            <a:off x="-1462516" y="2900106"/>
            <a:ext cx="4318378" cy="55399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000" dirty="0"/>
              <a:t>SAFe5.0 for Lean Enterprises 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A608AB-F0B2-4798-B0BB-BDCD7D62D7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71221" y="0"/>
            <a:ext cx="84495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49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670002" y="2620600"/>
            <a:ext cx="6372801" cy="70451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 rot="16200000">
            <a:off x="-1669550" y="2882853"/>
            <a:ext cx="4318378" cy="55399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SAFe5.0 for Lean Enterprises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82D6D2-ED44-4B60-A9CA-DF49EB2CB5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2339" y="1009650"/>
            <a:ext cx="11254089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1638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721761" y="2637853"/>
            <a:ext cx="6372801" cy="70451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 rot="16200000">
            <a:off x="-1721309" y="2900106"/>
            <a:ext cx="4318378" cy="55399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SAFe5.0 for Lean Enterprises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2D2F2A-913D-4BE0-8C2B-73C47AC773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6898" y="390525"/>
            <a:ext cx="11366567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8716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756268" y="2637853"/>
            <a:ext cx="6372801" cy="70451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 rot="16200000">
            <a:off x="-1755816" y="2900106"/>
            <a:ext cx="4318378" cy="55399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SAFe5.0 for Lean Enterprises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DB4324-2747-44E2-BA71-CA630F8FD5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872" y="338137"/>
            <a:ext cx="11385254" cy="61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834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462968" y="2637853"/>
            <a:ext cx="6372801" cy="70451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 rot="16200000">
            <a:off x="-1462516" y="2900106"/>
            <a:ext cx="4318378" cy="55399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1" i="0" u="none" strike="noStrike" kern="1200" cap="none" spc="0" normalizeH="0" baseline="0" noProof="0" dirty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SAFe5.0 for Lean Enterprises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EAC006-DD87-4F85-AEA5-3F3CE1CFB0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6940" y="280987"/>
            <a:ext cx="10493886" cy="629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460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253" y="143180"/>
            <a:ext cx="3931379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4682370" y="243307"/>
            <a:ext cx="2038470" cy="615553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r>
              <a:rPr lang="en-IN" sz="3400" dirty="0"/>
              <a:t>References</a:t>
            </a:r>
            <a:endParaRPr lang="en-US" sz="3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5E1022-8487-45B2-A760-AF4843BB44C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253E6F-9066-4755-A118-A3C5B3E5D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690E5A-5579-40C8-A102-A91B3A126B0C}"/>
              </a:ext>
            </a:extLst>
          </p:cNvPr>
          <p:cNvSpPr txBox="1"/>
          <p:nvPr/>
        </p:nvSpPr>
        <p:spPr>
          <a:xfrm>
            <a:off x="377190" y="1430392"/>
            <a:ext cx="11304270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just">
              <a:defRPr sz="24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IN" dirty="0"/>
              <a:t>•Below are a few recommended references :</a:t>
            </a:r>
          </a:p>
          <a:p>
            <a:endParaRPr lang="en-IN" dirty="0"/>
          </a:p>
          <a:p>
            <a:pPr lvl="1"/>
            <a:r>
              <a:rPr lang="en-IN" sz="2200" dirty="0">
                <a:solidFill>
                  <a:schemeClr val="bg1"/>
                </a:solidFill>
              </a:rPr>
              <a:t>•https://www.scaledagileframework.com/</a:t>
            </a:r>
          </a:p>
          <a:p>
            <a:pPr lvl="1"/>
            <a:endParaRPr lang="en-IN" dirty="0"/>
          </a:p>
          <a:p>
            <a:r>
              <a:rPr lang="en-IN" dirty="0"/>
              <a:t>•You could also refer to the online documentation of the following libraries/frameworks:</a:t>
            </a:r>
          </a:p>
          <a:p>
            <a:endParaRPr lang="en-IN" dirty="0"/>
          </a:p>
          <a:p>
            <a:pPr lvl="1"/>
            <a:r>
              <a:rPr lang="en-IN" sz="2200" dirty="0">
                <a:solidFill>
                  <a:schemeClr val="bg1"/>
                </a:solidFill>
              </a:rPr>
              <a:t>•</a:t>
            </a:r>
          </a:p>
          <a:p>
            <a:pPr lvl="1"/>
            <a:endParaRPr lang="en-IN" sz="2200" dirty="0">
              <a:solidFill>
                <a:schemeClr val="bg1"/>
              </a:solidFill>
            </a:endParaRPr>
          </a:p>
          <a:p>
            <a:pPr lvl="1"/>
            <a:endParaRPr lang="en-IN" sz="2200" dirty="0">
              <a:solidFill>
                <a:schemeClr val="bg1"/>
              </a:solidFill>
            </a:endParaRPr>
          </a:p>
          <a:p>
            <a:pPr lvl="1"/>
            <a:endParaRPr lang="en-IN" sz="2200" dirty="0">
              <a:solidFill>
                <a:schemeClr val="bg1"/>
              </a:solidFill>
            </a:endParaRPr>
          </a:p>
          <a:p>
            <a:pPr lvl="1"/>
            <a:endParaRPr lang="en-IN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9448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367761" y="774267"/>
            <a:ext cx="1073777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964425" y="1533833"/>
            <a:ext cx="8141109" cy="410005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45173" y="1828800"/>
            <a:ext cx="3116523" cy="35101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106371" y="2652833"/>
            <a:ext cx="575187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THANK YOU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060" y="3888312"/>
            <a:ext cx="1897714" cy="173269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527433" y="1617625"/>
            <a:ext cx="5190126" cy="114326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BD742E-9572-42F1-9B95-0C1FA889A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4B40F-07D9-4AE2-81D0-49EF3B6E326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5121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5" y="460776"/>
            <a:ext cx="4232518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Agile Software Development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Agile software engineering represents a reasonable alternative to conventional software engineering for certain classes of software and certain types of software projects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Agile development processes can deliver successful systems quickly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Agile development stresses continuous communication and collaboration among developers and customers</a:t>
            </a:r>
          </a:p>
        </p:txBody>
      </p:sp>
    </p:spTree>
    <p:extLst>
      <p:ext uri="{BB962C8B-B14F-4D97-AF65-F5344CB8AC3E}">
        <p14:creationId xmlns:p14="http://schemas.microsoft.com/office/powerpoint/2010/main" val="249088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5" y="460776"/>
            <a:ext cx="4232518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Agile Software Development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Agile software engineering embraces a philosophy that encourages customer satisfaction, incremental software delivery, small project teams (composed of software engineers and stakeholders), informal methods, and minimal software engineering work products 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Agile software engineering development guidelines stress on-time delivery of an operational software increment over analysis and design</a:t>
            </a:r>
          </a:p>
        </p:txBody>
      </p:sp>
    </p:spTree>
    <p:extLst>
      <p:ext uri="{BB962C8B-B14F-4D97-AF65-F5344CB8AC3E}">
        <p14:creationId xmlns:p14="http://schemas.microsoft.com/office/powerpoint/2010/main" val="28678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6026815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Manifesto for Agile Software Development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Proposes that it may be better to value: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Individuals and interactions over processes and tools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Working software over comprehensive documentation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Customer collaboration over contract negotiation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Responding to change over following a plan</a:t>
            </a:r>
            <a:endParaRPr lang="en-US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183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3714935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Agility Principles - 1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Highest priority is to satisfy customer through early and continuous delivery of valuable software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Welcome changing requirements even late in development, accommodating change is viewed as increasing the customer’s competitive advantage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Delivering working software frequently with a preference for shorter delivery schedules (e.g. every 2 or 3 weeks)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Business people and developers must work together daily during the project</a:t>
            </a:r>
          </a:p>
        </p:txBody>
      </p:sp>
    </p:spTree>
    <p:extLst>
      <p:ext uri="{BB962C8B-B14F-4D97-AF65-F5344CB8AC3E}">
        <p14:creationId xmlns:p14="http://schemas.microsoft.com/office/powerpoint/2010/main" val="12229216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3714935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Agility Principles - 2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Build projects around motivated individuals, given them the environment and support they need, trust them to get the job done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Face-to-face communication is the most effective method of conveying information within the development team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Working software is the primary measure of progress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Agile processes support sustainable development, developers and customers should be able to continue development indefinitely</a:t>
            </a:r>
          </a:p>
        </p:txBody>
      </p:sp>
    </p:spTree>
    <p:extLst>
      <p:ext uri="{BB962C8B-B14F-4D97-AF65-F5344CB8AC3E}">
        <p14:creationId xmlns:p14="http://schemas.microsoft.com/office/powerpoint/2010/main" val="1634497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3714935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  <a:ea typeface="+mn-ea"/>
                <a:cs typeface="+mn-cs"/>
              </a:rPr>
              <a:t>Agility Principles - 3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Continuous attention to technical excellence and good design enhances agility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Simplicity (defined as maximizing the work not done) is essential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The best architectures, requirements, and design emerge from self-organizing teams 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At regular intervals teams reflects how to become more effective and adjusts its behavior accordingly</a:t>
            </a:r>
            <a:endParaRPr lang="en-US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982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4C944E-75D7-405A-AD71-CFBE4E20636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33F7FA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437" y="275756"/>
            <a:ext cx="4971186" cy="95481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308FA-FE1A-4272-80FF-A1F4BEBC5FCB}"/>
              </a:ext>
            </a:extLst>
          </p:cNvPr>
          <p:cNvSpPr txBox="1">
            <a:spLocks/>
          </p:cNvSpPr>
          <p:nvPr/>
        </p:nvSpPr>
        <p:spPr>
          <a:xfrm>
            <a:off x="3652023" y="460776"/>
            <a:ext cx="3714935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800" b="1" i="0" u="none" strike="noStrike" cap="none" spc="0" normalizeH="0" baseline="0">
                <a:ln>
                  <a:noFill/>
                </a:ln>
                <a:solidFill>
                  <a:srgbClr val="33F7FA"/>
                </a:solidFill>
                <a:effectLst/>
                <a:uLnTx/>
                <a:uFillTx/>
                <a:latin typeface="Agency FB" panose="020B0503020202020204" pitchFamily="34" charset="0"/>
              </a:defRPr>
            </a:lvl1pPr>
          </a:lstStyle>
          <a:p>
            <a:pPr lvl="0"/>
            <a:r>
              <a:rPr lang="en-US" altLang="en-US" sz="3200" dirty="0"/>
              <a:t>Agile Process Models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33F7FA"/>
              </a:solidFill>
              <a:effectLst/>
              <a:uLnTx/>
              <a:uFillTx/>
              <a:latin typeface="Agency FB" panose="020B0503020202020204" pitchFamily="34" charset="0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0920F2-BE0A-4D99-8EB2-C474B10E02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547927" y="3918125"/>
            <a:ext cx="5190126" cy="114326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DF5B10-895B-41E9-BCC7-D89A8F6A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4A4B40F-07D9-4AE2-81D0-49EF3B6E326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FF9877E-7AA2-4C79-9EC7-DDCF83E2A229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481328"/>
            <a:ext cx="1146450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Extreme Programming (XP)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Adaptive Software Development (ASD)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Dynamic Systems Development Method (DSDM)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Scrum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Feature Driven Development (FDD)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en-US" dirty="0">
                <a:solidFill>
                  <a:schemeClr val="bg1"/>
                </a:solidFill>
                <a:cs typeface="Times New Roman" pitchFamily="18" charset="0"/>
              </a:rPr>
              <a:t>Agile Modeling (AM)</a:t>
            </a:r>
            <a:endParaRPr lang="en-US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3532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7316</TotalTime>
  <Words>1741</Words>
  <Application>Microsoft Office PowerPoint</Application>
  <PresentationFormat>Widescreen</PresentationFormat>
  <Paragraphs>263</Paragraphs>
  <Slides>29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Agency FB</vt:lpstr>
      <vt:lpstr>Arial</vt:lpstr>
      <vt:lpstr>Bell MT</vt:lpstr>
      <vt:lpstr>Calibri</vt:lpstr>
      <vt:lpstr>Calibri Light</vt:lpstr>
      <vt:lpstr>Courier New</vt:lpstr>
      <vt:lpstr>Franklin Gothic Book</vt:lpstr>
      <vt:lpstr>Wingdings</vt:lpstr>
      <vt:lpstr>1_Office Theme</vt:lpstr>
      <vt:lpstr>Crop</vt:lpstr>
      <vt:lpstr>AGILE Scrum and SAFe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Mohammad Mohsin</dc:creator>
  <cp:lastModifiedBy>Ravindra Nikam01</cp:lastModifiedBy>
  <cp:revision>525</cp:revision>
  <dcterms:created xsi:type="dcterms:W3CDTF">2020-01-30T05:44:31Z</dcterms:created>
  <dcterms:modified xsi:type="dcterms:W3CDTF">2021-02-12T17:15:31Z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fd8a196-24eb-41bb-9b22-e6a1875a70f5_Enabled">
    <vt:lpwstr>True</vt:lpwstr>
  </property>
  <property fmtid="{D5CDD505-2E9C-101B-9397-08002B2CF9AE}" pid="3" name="MSIP_Label_7fd8a196-24eb-41bb-9b22-e6a1875a70f5_SiteId">
    <vt:lpwstr>63ce7d59-2f3e-42cd-a8cc-be764cff5eb6</vt:lpwstr>
  </property>
  <property fmtid="{D5CDD505-2E9C-101B-9397-08002B2CF9AE}" pid="4" name="MSIP_Label_7fd8a196-24eb-41bb-9b22-e6a1875a70f5_Owner">
    <vt:lpwstr>mohammad.mohsin@ad.infosys.com</vt:lpwstr>
  </property>
  <property fmtid="{D5CDD505-2E9C-101B-9397-08002B2CF9AE}" pid="5" name="MSIP_Label_7fd8a196-24eb-41bb-9b22-e6a1875a70f5_SetDate">
    <vt:lpwstr>2020-01-30T05:44:34.4959597Z</vt:lpwstr>
  </property>
  <property fmtid="{D5CDD505-2E9C-101B-9397-08002B2CF9AE}" pid="6" name="MSIP_Label_7fd8a196-24eb-41bb-9b22-e6a1875a70f5_Name">
    <vt:lpwstr>Public</vt:lpwstr>
  </property>
  <property fmtid="{D5CDD505-2E9C-101B-9397-08002B2CF9AE}" pid="7" name="MSIP_Label_7fd8a196-24eb-41bb-9b22-e6a1875a70f5_Application">
    <vt:lpwstr>Microsoft Azure Information Protection</vt:lpwstr>
  </property>
  <property fmtid="{D5CDD505-2E9C-101B-9397-08002B2CF9AE}" pid="8" name="MSIP_Label_7fd8a196-24eb-41bb-9b22-e6a1875a70f5_ActionId">
    <vt:lpwstr>a339461a-2387-412f-b7d6-7519450dcef6</vt:lpwstr>
  </property>
  <property fmtid="{D5CDD505-2E9C-101B-9397-08002B2CF9AE}" pid="9" name="MSIP_Label_7fd8a196-24eb-41bb-9b22-e6a1875a70f5_Extended_MSFT_Method">
    <vt:lpwstr>Manual</vt:lpwstr>
  </property>
  <property fmtid="{D5CDD505-2E9C-101B-9397-08002B2CF9AE}" pid="10" name="Sensitivity">
    <vt:lpwstr>Public</vt:lpwstr>
  </property>
</Properties>
</file>

<file path=docProps/thumbnail.jpeg>
</file>